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T Ramillas" charset="1" panose="020E0000080000020004"/>
      <p:regular r:id="rId22"/>
    </p:embeddedFont>
    <p:embeddedFont>
      <p:font typeface="TT Interphases" charset="1" panose="02000503020000020004"/>
      <p:regular r:id="rId23"/>
    </p:embeddedFont>
    <p:embeddedFont>
      <p:font typeface="TT Interphases Bold" charset="1" panose="02000803060000020004"/>
      <p:regular r:id="rId24"/>
    </p:embeddedFont>
    <p:embeddedFont>
      <p:font typeface="TT Ramillas Bold" charset="1" panose="020E0000080000020004"/>
      <p:regular r:id="rId25"/>
    </p:embeddedFont>
    <p:embeddedFont>
      <p:font typeface="Grand Hotel" charset="1" panose="0200060600000002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725900" y="666750"/>
            <a:ext cx="895350" cy="895350"/>
            <a:chOff x="0" y="0"/>
            <a:chExt cx="1193800" cy="1193800"/>
          </a:xfrm>
        </p:grpSpPr>
        <p:grpSp>
          <p:nvGrpSpPr>
            <p:cNvPr name="Group 3" id="3"/>
            <p:cNvGrpSpPr/>
            <p:nvPr/>
          </p:nvGrpSpPr>
          <p:grpSpPr>
            <a:xfrm rot="0">
              <a:off x="0" y="0"/>
              <a:ext cx="1193800" cy="11938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sp>
          <p:nvSpPr>
            <p:cNvPr name="Freeform 6" id="6"/>
            <p:cNvSpPr/>
            <p:nvPr/>
          </p:nvSpPr>
          <p:spPr>
            <a:xfrm flipH="false" flipV="false" rot="0">
              <a:off x="302457" y="301921"/>
              <a:ext cx="588886" cy="589958"/>
            </a:xfrm>
            <a:custGeom>
              <a:avLst/>
              <a:gdLst/>
              <a:ahLst/>
              <a:cxnLst/>
              <a:rect r="r" b="b" t="t" l="l"/>
              <a:pathLst>
                <a:path h="589958" w="588886">
                  <a:moveTo>
                    <a:pt x="0" y="0"/>
                  </a:moveTo>
                  <a:lnTo>
                    <a:pt x="588886" y="0"/>
                  </a:lnTo>
                  <a:lnTo>
                    <a:pt x="588886" y="589958"/>
                  </a:lnTo>
                  <a:lnTo>
                    <a:pt x="0" y="5899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4171348" y="0"/>
            <a:ext cx="9945304" cy="11184014"/>
            <a:chOff x="0" y="0"/>
            <a:chExt cx="1540788" cy="1732696"/>
          </a:xfrm>
        </p:grpSpPr>
        <p:sp>
          <p:nvSpPr>
            <p:cNvPr name="Freeform 8" id="8"/>
            <p:cNvSpPr/>
            <p:nvPr/>
          </p:nvSpPr>
          <p:spPr>
            <a:xfrm flipH="false" flipV="false" rot="0">
              <a:off x="0" y="0"/>
              <a:ext cx="1540788" cy="1732697"/>
            </a:xfrm>
            <a:custGeom>
              <a:avLst/>
              <a:gdLst/>
              <a:ahLst/>
              <a:cxnLst/>
              <a:rect r="r" b="b" t="t" l="l"/>
              <a:pathLst>
                <a:path h="1732697" w="1540788">
                  <a:moveTo>
                    <a:pt x="0" y="0"/>
                  </a:moveTo>
                  <a:lnTo>
                    <a:pt x="1540788" y="0"/>
                  </a:lnTo>
                  <a:lnTo>
                    <a:pt x="1540788" y="1732697"/>
                  </a:lnTo>
                  <a:lnTo>
                    <a:pt x="0" y="1732697"/>
                  </a:lnTo>
                  <a:close/>
                </a:path>
              </a:pathLst>
            </a:custGeom>
            <a:blipFill>
              <a:blip r:embed="rId4"/>
              <a:stretch>
                <a:fillRect l="-6227" t="0" r="-6227"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grpSp>
        <p:nvGrpSpPr>
          <p:cNvPr name="Group 2" id="2"/>
          <p:cNvGrpSpPr/>
          <p:nvPr/>
        </p:nvGrpSpPr>
        <p:grpSpPr>
          <a:xfrm rot="0">
            <a:off x="731791" y="2007417"/>
            <a:ext cx="16824417" cy="6272166"/>
            <a:chOff x="0" y="0"/>
            <a:chExt cx="3720832" cy="1387131"/>
          </a:xfrm>
        </p:grpSpPr>
        <p:sp>
          <p:nvSpPr>
            <p:cNvPr name="Freeform 3" id="3"/>
            <p:cNvSpPr/>
            <p:nvPr/>
          </p:nvSpPr>
          <p:spPr>
            <a:xfrm flipH="false" flipV="false" rot="0">
              <a:off x="0" y="0"/>
              <a:ext cx="3720833" cy="1387131"/>
            </a:xfrm>
            <a:custGeom>
              <a:avLst/>
              <a:gdLst/>
              <a:ahLst/>
              <a:cxnLst/>
              <a:rect r="r" b="b" t="t" l="l"/>
              <a:pathLst>
                <a:path h="1387131" w="3720833">
                  <a:moveTo>
                    <a:pt x="0" y="0"/>
                  </a:moveTo>
                  <a:lnTo>
                    <a:pt x="3720833" y="0"/>
                  </a:lnTo>
                  <a:lnTo>
                    <a:pt x="3720833" y="1387131"/>
                  </a:lnTo>
                  <a:lnTo>
                    <a:pt x="0" y="1387131"/>
                  </a:lnTo>
                  <a:close/>
                </a:path>
              </a:pathLst>
            </a:custGeom>
            <a:blipFill>
              <a:blip r:embed="rId2"/>
              <a:stretch>
                <a:fillRect l="0" t="-630" r="0" b="-630"/>
              </a:stretch>
            </a:blipFill>
          </p:spPr>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66011" cy="1387131"/>
          </a:xfrm>
        </p:grpSpPr>
        <p:sp>
          <p:nvSpPr>
            <p:cNvPr name="Freeform 3" id="3"/>
            <p:cNvSpPr/>
            <p:nvPr/>
          </p:nvSpPr>
          <p:spPr>
            <a:xfrm flipH="false" flipV="false" rot="0">
              <a:off x="0" y="0"/>
              <a:ext cx="2466011" cy="1387131"/>
            </a:xfrm>
            <a:custGeom>
              <a:avLst/>
              <a:gdLst/>
              <a:ahLst/>
              <a:cxnLst/>
              <a:rect r="r" b="b" t="t" l="l"/>
              <a:pathLst>
                <a:path h="1387131" w="2466011">
                  <a:moveTo>
                    <a:pt x="0" y="0"/>
                  </a:moveTo>
                  <a:lnTo>
                    <a:pt x="2466011" y="0"/>
                  </a:lnTo>
                  <a:lnTo>
                    <a:pt x="2466011" y="1387131"/>
                  </a:lnTo>
                  <a:lnTo>
                    <a:pt x="0" y="1387131"/>
                  </a:lnTo>
                  <a:close/>
                </a:path>
              </a:pathLst>
            </a:custGeom>
            <a:blipFill>
              <a:blip r:embed="rId2"/>
              <a:stretch>
                <a:fillRect l="0" t="-9111" r="0" b="-9111"/>
              </a:stretch>
            </a:blipFill>
          </p:spPr>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8324850" cy="8953500"/>
            <a:chOff x="0" y="0"/>
            <a:chExt cx="1289737" cy="1387131"/>
          </a:xfrm>
        </p:grpSpPr>
        <p:sp>
          <p:nvSpPr>
            <p:cNvPr name="Freeform 3" id="3"/>
            <p:cNvSpPr/>
            <p:nvPr/>
          </p:nvSpPr>
          <p:spPr>
            <a:xfrm flipH="false" flipV="false" rot="0">
              <a:off x="0" y="0"/>
              <a:ext cx="1289737" cy="1387131"/>
            </a:xfrm>
            <a:custGeom>
              <a:avLst/>
              <a:gdLst/>
              <a:ahLst/>
              <a:cxnLst/>
              <a:rect r="r" b="b" t="t" l="l"/>
              <a:pathLst>
                <a:path h="1387131" w="1289737">
                  <a:moveTo>
                    <a:pt x="0" y="0"/>
                  </a:moveTo>
                  <a:lnTo>
                    <a:pt x="1289737" y="0"/>
                  </a:lnTo>
                  <a:lnTo>
                    <a:pt x="1289737" y="1387131"/>
                  </a:lnTo>
                  <a:lnTo>
                    <a:pt x="0" y="1387131"/>
                  </a:lnTo>
                  <a:close/>
                </a:path>
              </a:pathLst>
            </a:custGeom>
            <a:blipFill>
              <a:blip r:embed="rId2"/>
              <a:stretch>
                <a:fillRect l="0" t="-258" r="0" b="-258"/>
              </a:stretch>
            </a:blipFill>
          </p:spPr>
        </p:sp>
      </p:grpSp>
      <p:sp>
        <p:nvSpPr>
          <p:cNvPr name="TextBox 4" id="4"/>
          <p:cNvSpPr txBox="true"/>
          <p:nvPr/>
        </p:nvSpPr>
        <p:spPr>
          <a:xfrm rot="0">
            <a:off x="10734675" y="7023101"/>
            <a:ext cx="6886575" cy="2597149"/>
          </a:xfrm>
          <a:prstGeom prst="rect">
            <a:avLst/>
          </a:prstGeom>
        </p:spPr>
        <p:txBody>
          <a:bodyPr anchor="t" rtlCol="false" tIns="0" lIns="0" bIns="0" rIns="0">
            <a:spAutoFit/>
          </a:bodyPr>
          <a:lstStyle/>
          <a:p>
            <a:pPr algn="l" marL="0" indent="0" lvl="0">
              <a:lnSpc>
                <a:spcPts val="9999"/>
              </a:lnSpc>
              <a:spcBef>
                <a:spcPct val="0"/>
              </a:spcBef>
            </a:pPr>
            <a:r>
              <a:rPr lang="en-US" sz="9999" spc="-199" strike="noStrike" u="none">
                <a:solidFill>
                  <a:srgbClr val="FFFFFF"/>
                </a:solidFill>
                <a:latin typeface="TT Ramillas"/>
                <a:ea typeface="TT Ramillas"/>
                <a:cs typeface="TT Ramillas"/>
                <a:sym typeface="TT Ramillas"/>
              </a:rPr>
              <a:t>Legal Conflict</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8324850" cy="8953500"/>
            <a:chOff x="0" y="0"/>
            <a:chExt cx="1289737" cy="1387131"/>
          </a:xfrm>
        </p:grpSpPr>
        <p:sp>
          <p:nvSpPr>
            <p:cNvPr name="Freeform 3" id="3"/>
            <p:cNvSpPr/>
            <p:nvPr/>
          </p:nvSpPr>
          <p:spPr>
            <a:xfrm flipH="false" flipV="false" rot="0">
              <a:off x="0" y="0"/>
              <a:ext cx="1289737" cy="1387131"/>
            </a:xfrm>
            <a:custGeom>
              <a:avLst/>
              <a:gdLst/>
              <a:ahLst/>
              <a:cxnLst/>
              <a:rect r="r" b="b" t="t" l="l"/>
              <a:pathLst>
                <a:path h="1387131" w="1289737">
                  <a:moveTo>
                    <a:pt x="0" y="0"/>
                  </a:moveTo>
                  <a:lnTo>
                    <a:pt x="1289737" y="0"/>
                  </a:lnTo>
                  <a:lnTo>
                    <a:pt x="1289737" y="1387131"/>
                  </a:lnTo>
                  <a:lnTo>
                    <a:pt x="0" y="1387131"/>
                  </a:lnTo>
                  <a:close/>
                </a:path>
              </a:pathLst>
            </a:custGeom>
            <a:blipFill>
              <a:blip r:embed="rId2"/>
              <a:stretch>
                <a:fillRect l="0" t="-258" r="0" b="-258"/>
              </a:stretch>
            </a:blipFill>
          </p:spPr>
        </p:sp>
      </p:grpSp>
      <p:grpSp>
        <p:nvGrpSpPr>
          <p:cNvPr name="Group 4" id="4"/>
          <p:cNvGrpSpPr/>
          <p:nvPr/>
        </p:nvGrpSpPr>
        <p:grpSpPr>
          <a:xfrm rot="0">
            <a:off x="10734675" y="6458902"/>
            <a:ext cx="5753100" cy="3161348"/>
            <a:chOff x="0" y="0"/>
            <a:chExt cx="7670800" cy="4215130"/>
          </a:xfrm>
        </p:grpSpPr>
        <p:sp>
          <p:nvSpPr>
            <p:cNvPr name="AutoShape 5" id="5"/>
            <p:cNvSpPr/>
            <p:nvPr/>
          </p:nvSpPr>
          <p:spPr>
            <a:xfrm>
              <a:off x="0" y="12700"/>
              <a:ext cx="7264400" cy="0"/>
            </a:xfrm>
            <a:prstGeom prst="line">
              <a:avLst/>
            </a:prstGeom>
            <a:ln cap="flat" w="25400">
              <a:solidFill>
                <a:srgbClr val="F3F3F3"/>
              </a:solidFill>
              <a:prstDash val="solid"/>
              <a:headEnd type="none" len="sm" w="sm"/>
              <a:tailEnd type="none" len="sm" w="sm"/>
            </a:ln>
          </p:spPr>
        </p:sp>
        <p:sp>
          <p:nvSpPr>
            <p:cNvPr name="TextBox 6" id="6"/>
            <p:cNvSpPr txBox="true"/>
            <p:nvPr/>
          </p:nvSpPr>
          <p:spPr>
            <a:xfrm rot="0">
              <a:off x="0" y="276225"/>
              <a:ext cx="7670800" cy="3938905"/>
            </a:xfrm>
            <a:prstGeom prst="rect">
              <a:avLst/>
            </a:prstGeom>
          </p:spPr>
          <p:txBody>
            <a:bodyPr anchor="t" rtlCol="false" tIns="0" lIns="0" bIns="0" rIns="0">
              <a:spAutoFit/>
            </a:bodyPr>
            <a:lstStyle/>
            <a:p>
              <a:pPr algn="l" marL="0" indent="0" lvl="0">
                <a:lnSpc>
                  <a:spcPts val="2940"/>
                </a:lnSpc>
              </a:pPr>
              <a:r>
                <a:rPr lang="en-US" sz="2100" u="none">
                  <a:solidFill>
                    <a:srgbClr val="FFFFFF"/>
                  </a:solidFill>
                  <a:latin typeface="TT Interphases"/>
                  <a:ea typeface="TT Interphases"/>
                  <a:cs typeface="TT Interphases"/>
                  <a:sym typeface="TT Interphases"/>
                </a:rPr>
                <a:t>The </a:t>
              </a:r>
              <a:r>
                <a:rPr lang="en-US" b="true" sz="2100" u="none">
                  <a:solidFill>
                    <a:srgbClr val="FFFFFF"/>
                  </a:solidFill>
                  <a:latin typeface="TT Interphases Bold"/>
                  <a:ea typeface="TT Interphases Bold"/>
                  <a:cs typeface="TT Interphases Bold"/>
                  <a:sym typeface="TT Interphases Bold"/>
                </a:rPr>
                <a:t>legal dispute</a:t>
              </a:r>
              <a:r>
                <a:rPr lang="en-US" sz="2100" u="none">
                  <a:solidFill>
                    <a:srgbClr val="FFFFFF"/>
                  </a:solidFill>
                  <a:latin typeface="TT Interphases"/>
                  <a:ea typeface="TT Interphases"/>
                  <a:cs typeface="TT Interphases"/>
                  <a:sym typeface="TT Interphases"/>
                </a:rPr>
                <a:t> revolves around the allegations that Google Earth infringed on Terravision's innovative technology. The courtroom is abuzz with tension as attorneys present their case, emphasizing the significance of intellectual property rights amidst rapid technological advancements in digital earth visualization.</a:t>
              </a:r>
            </a:p>
          </p:txBody>
        </p:sp>
      </p:grpSp>
      <p:sp>
        <p:nvSpPr>
          <p:cNvPr name="TextBox 7" id="7"/>
          <p:cNvSpPr txBox="true"/>
          <p:nvPr/>
        </p:nvSpPr>
        <p:spPr>
          <a:xfrm rot="0">
            <a:off x="10734675" y="857250"/>
            <a:ext cx="6886575" cy="2597149"/>
          </a:xfrm>
          <a:prstGeom prst="rect">
            <a:avLst/>
          </a:prstGeom>
        </p:spPr>
        <p:txBody>
          <a:bodyPr anchor="t" rtlCol="false" tIns="0" lIns="0" bIns="0" rIns="0">
            <a:spAutoFit/>
          </a:bodyPr>
          <a:lstStyle/>
          <a:p>
            <a:pPr algn="l" marL="0" indent="0" lvl="0">
              <a:lnSpc>
                <a:spcPts val="9999"/>
              </a:lnSpc>
            </a:pPr>
            <a:r>
              <a:rPr lang="en-US" sz="9999" spc="-199" u="none">
                <a:solidFill>
                  <a:srgbClr val="FFFFFF"/>
                </a:solidFill>
                <a:latin typeface="TT Ramillas"/>
                <a:ea typeface="TT Ramillas"/>
                <a:cs typeface="TT Ramillas"/>
                <a:sym typeface="TT Ramillas"/>
              </a:rPr>
              <a:t>Patent Claims</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8324850" cy="8953500"/>
            <a:chOff x="0" y="0"/>
            <a:chExt cx="1289737" cy="1387131"/>
          </a:xfrm>
        </p:grpSpPr>
        <p:sp>
          <p:nvSpPr>
            <p:cNvPr name="Freeform 3" id="3"/>
            <p:cNvSpPr/>
            <p:nvPr/>
          </p:nvSpPr>
          <p:spPr>
            <a:xfrm flipH="false" flipV="false" rot="0">
              <a:off x="0" y="0"/>
              <a:ext cx="1289737" cy="1387131"/>
            </a:xfrm>
            <a:custGeom>
              <a:avLst/>
              <a:gdLst/>
              <a:ahLst/>
              <a:cxnLst/>
              <a:rect r="r" b="b" t="t" l="l"/>
              <a:pathLst>
                <a:path h="1387131" w="1289737">
                  <a:moveTo>
                    <a:pt x="0" y="0"/>
                  </a:moveTo>
                  <a:lnTo>
                    <a:pt x="1289737" y="0"/>
                  </a:lnTo>
                  <a:lnTo>
                    <a:pt x="1289737" y="1387131"/>
                  </a:lnTo>
                  <a:lnTo>
                    <a:pt x="0" y="1387131"/>
                  </a:lnTo>
                  <a:close/>
                </a:path>
              </a:pathLst>
            </a:custGeom>
            <a:blipFill>
              <a:blip r:embed="rId2"/>
              <a:stretch>
                <a:fillRect l="0" t="-258" r="0" b="-258"/>
              </a:stretch>
            </a:blipFill>
          </p:spPr>
        </p:sp>
      </p:grpSp>
      <p:grpSp>
        <p:nvGrpSpPr>
          <p:cNvPr name="Group 4" id="4"/>
          <p:cNvGrpSpPr/>
          <p:nvPr/>
        </p:nvGrpSpPr>
        <p:grpSpPr>
          <a:xfrm rot="0">
            <a:off x="10734675" y="6830377"/>
            <a:ext cx="5753100" cy="2789873"/>
            <a:chOff x="0" y="0"/>
            <a:chExt cx="7670800" cy="3719830"/>
          </a:xfrm>
        </p:grpSpPr>
        <p:sp>
          <p:nvSpPr>
            <p:cNvPr name="AutoShape 5" id="5"/>
            <p:cNvSpPr/>
            <p:nvPr/>
          </p:nvSpPr>
          <p:spPr>
            <a:xfrm>
              <a:off x="0" y="12700"/>
              <a:ext cx="7264400" cy="0"/>
            </a:xfrm>
            <a:prstGeom prst="line">
              <a:avLst/>
            </a:prstGeom>
            <a:ln cap="flat" w="25400">
              <a:solidFill>
                <a:srgbClr val="F3F3F3"/>
              </a:solidFill>
              <a:prstDash val="solid"/>
              <a:headEnd type="none" len="sm" w="sm"/>
              <a:tailEnd type="none" len="sm" w="sm"/>
            </a:ln>
          </p:spPr>
        </p:sp>
        <p:sp>
          <p:nvSpPr>
            <p:cNvPr name="TextBox 6" id="6"/>
            <p:cNvSpPr txBox="true"/>
            <p:nvPr/>
          </p:nvSpPr>
          <p:spPr>
            <a:xfrm rot="0">
              <a:off x="0" y="276225"/>
              <a:ext cx="7670800" cy="3443605"/>
            </a:xfrm>
            <a:prstGeom prst="rect">
              <a:avLst/>
            </a:prstGeom>
          </p:spPr>
          <p:txBody>
            <a:bodyPr anchor="t" rtlCol="false" tIns="0" lIns="0" bIns="0" rIns="0">
              <a:spAutoFit/>
            </a:bodyPr>
            <a:lstStyle/>
            <a:p>
              <a:pPr algn="l" marL="0" indent="0" lvl="0">
                <a:lnSpc>
                  <a:spcPts val="2940"/>
                </a:lnSpc>
              </a:pPr>
              <a:r>
                <a:rPr lang="en-US" sz="2100" u="none">
                  <a:solidFill>
                    <a:srgbClr val="FFFFFF"/>
                  </a:solidFill>
                  <a:latin typeface="TT Interphases"/>
                  <a:ea typeface="TT Interphases"/>
                  <a:cs typeface="TT Interphases"/>
                  <a:sym typeface="TT Interphases"/>
                </a:rPr>
                <a:t>This section highlights Google's defense in the legal conflict over digital Earth technologies. The concept of </a:t>
              </a:r>
              <a:r>
                <a:rPr lang="en-US" b="true" sz="2100" u="none">
                  <a:solidFill>
                    <a:srgbClr val="FFFFFF"/>
                  </a:solidFill>
                  <a:latin typeface="TT Interphases Bold"/>
                  <a:ea typeface="TT Interphases Bold"/>
                  <a:cs typeface="TT Interphases Bold"/>
                  <a:sym typeface="TT Interphases Bold"/>
                </a:rPr>
                <a:t>prior art</a:t>
              </a:r>
              <a:r>
                <a:rPr lang="en-US" sz="2100" u="none">
                  <a:solidFill>
                    <a:srgbClr val="FFFFFF"/>
                  </a:solidFill>
                  <a:latin typeface="TT Interphases"/>
                  <a:ea typeface="TT Interphases"/>
                  <a:cs typeface="TT Interphases"/>
                  <a:sym typeface="TT Interphases"/>
                </a:rPr>
                <a:t> asserts that existing innovations, like the SRI system, predated Google's developments, emphasizing the importance of understanding historical context in intellectual property disputes.</a:t>
              </a:r>
            </a:p>
          </p:txBody>
        </p:sp>
      </p:grpSp>
      <p:sp>
        <p:nvSpPr>
          <p:cNvPr name="TextBox 7" id="7"/>
          <p:cNvSpPr txBox="true"/>
          <p:nvPr/>
        </p:nvSpPr>
        <p:spPr>
          <a:xfrm rot="0">
            <a:off x="10734675" y="857250"/>
            <a:ext cx="6886575" cy="1330324"/>
          </a:xfrm>
          <a:prstGeom prst="rect">
            <a:avLst/>
          </a:prstGeom>
        </p:spPr>
        <p:txBody>
          <a:bodyPr anchor="t" rtlCol="false" tIns="0" lIns="0" bIns="0" rIns="0">
            <a:spAutoFit/>
          </a:bodyPr>
          <a:lstStyle/>
          <a:p>
            <a:pPr algn="l" marL="0" indent="0" lvl="0">
              <a:lnSpc>
                <a:spcPts val="9999"/>
              </a:lnSpc>
            </a:pPr>
            <a:r>
              <a:rPr lang="en-US" sz="9999" spc="-199" u="none">
                <a:solidFill>
                  <a:srgbClr val="FFFFFF"/>
                </a:solidFill>
                <a:latin typeface="TT Ramillas"/>
                <a:ea typeface="TT Ramillas"/>
                <a:cs typeface="TT Ramillas"/>
                <a:sym typeface="TT Ramillas"/>
              </a:rPr>
              <a:t>Prior Art</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grpSp>
        <p:nvGrpSpPr>
          <p:cNvPr name="Group 2" id="2"/>
          <p:cNvGrpSpPr/>
          <p:nvPr/>
        </p:nvGrpSpPr>
        <p:grpSpPr>
          <a:xfrm rot="0">
            <a:off x="11811000" y="1028700"/>
            <a:ext cx="5448300" cy="2095500"/>
            <a:chOff x="0" y="0"/>
            <a:chExt cx="7264400" cy="2794000"/>
          </a:xfrm>
        </p:grpSpPr>
        <p:sp>
          <p:nvSpPr>
            <p:cNvPr name="TextBox 3" id="3"/>
            <p:cNvSpPr txBox="true"/>
            <p:nvPr/>
          </p:nvSpPr>
          <p:spPr>
            <a:xfrm rot="0">
              <a:off x="0" y="2161752"/>
              <a:ext cx="7264400" cy="632248"/>
            </a:xfrm>
            <a:prstGeom prst="rect">
              <a:avLst/>
            </a:prstGeom>
          </p:spPr>
          <p:txBody>
            <a:bodyPr anchor="t" rtlCol="false" tIns="0" lIns="0" bIns="0" rIns="0">
              <a:spAutoFit/>
            </a:bodyPr>
            <a:lstStyle/>
            <a:p>
              <a:pPr algn="l" marL="0" indent="0" lvl="0">
                <a:lnSpc>
                  <a:spcPts val="3919"/>
                </a:lnSpc>
                <a:spcBef>
                  <a:spcPct val="0"/>
                </a:spcBef>
              </a:pPr>
            </a:p>
          </p:txBody>
        </p:sp>
        <p:sp>
          <p:nvSpPr>
            <p:cNvPr name="TextBox 4" id="4"/>
            <p:cNvSpPr txBox="true"/>
            <p:nvPr/>
          </p:nvSpPr>
          <p:spPr>
            <a:xfrm rot="0">
              <a:off x="0" y="1501352"/>
              <a:ext cx="7264400" cy="632248"/>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FFFFFF"/>
                  </a:solidFill>
                  <a:latin typeface="TT Interphases"/>
                  <a:ea typeface="TT Interphases"/>
                  <a:cs typeface="TT Interphases"/>
                  <a:sym typeface="TT Interphases"/>
                </a:rPr>
                <a:t>https://github.com/Sam-bot-dev</a:t>
              </a:r>
            </a:p>
          </p:txBody>
        </p:sp>
        <p:sp>
          <p:nvSpPr>
            <p:cNvPr name="TextBox 5" id="5"/>
            <p:cNvSpPr txBox="true"/>
            <p:nvPr/>
          </p:nvSpPr>
          <p:spPr>
            <a:xfrm rot="0">
              <a:off x="0" y="-38100"/>
              <a:ext cx="7264400" cy="600287"/>
            </a:xfrm>
            <a:prstGeom prst="rect">
              <a:avLst/>
            </a:prstGeom>
          </p:spPr>
          <p:txBody>
            <a:bodyPr anchor="t" rtlCol="false" tIns="0" lIns="0" bIns="0" rIns="0">
              <a:spAutoFit/>
            </a:bodyPr>
            <a:lstStyle/>
            <a:p>
              <a:pPr algn="l" marL="0" indent="0" lvl="0">
                <a:lnSpc>
                  <a:spcPts val="3639"/>
                </a:lnSpc>
                <a:spcBef>
                  <a:spcPct val="0"/>
                </a:spcBef>
              </a:pPr>
              <a:r>
                <a:rPr lang="en-US" b="true" sz="2799" spc="139" strike="noStrike" u="none">
                  <a:solidFill>
                    <a:srgbClr val="FFFFFF"/>
                  </a:solidFill>
                  <a:latin typeface="TT Interphases Bold"/>
                  <a:ea typeface="TT Interphases Bold"/>
                  <a:cs typeface="TT Interphases Bold"/>
                  <a:sym typeface="TT Interphases Bold"/>
                </a:rPr>
                <a:t>GET IN TOUCH</a:t>
              </a:r>
            </a:p>
          </p:txBody>
        </p:sp>
        <p:sp>
          <p:nvSpPr>
            <p:cNvPr name="AutoShape 6" id="6"/>
            <p:cNvSpPr/>
            <p:nvPr/>
          </p:nvSpPr>
          <p:spPr>
            <a:xfrm>
              <a:off x="0" y="1065107"/>
              <a:ext cx="7246789" cy="0"/>
            </a:xfrm>
            <a:prstGeom prst="line">
              <a:avLst/>
            </a:prstGeom>
            <a:ln cap="flat" w="25400">
              <a:solidFill>
                <a:srgbClr val="F3F3F3"/>
              </a:solidFill>
              <a:prstDash val="solid"/>
              <a:headEnd type="none" len="sm" w="sm"/>
              <a:tailEnd type="none" len="sm" w="sm"/>
            </a:ln>
          </p:spPr>
        </p:sp>
      </p:grpSp>
      <p:sp>
        <p:nvSpPr>
          <p:cNvPr name="Freeform 7" id="7"/>
          <p:cNvSpPr/>
          <p:nvPr/>
        </p:nvSpPr>
        <p:spPr>
          <a:xfrm flipH="false" flipV="false" rot="0">
            <a:off x="11176720" y="312420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2"/>
            <a:stretch>
              <a:fillRect l="0" t="0" r="0" b="0"/>
            </a:stretch>
          </a:blipFill>
        </p:spPr>
      </p:sp>
      <p:sp>
        <p:nvSpPr>
          <p:cNvPr name="TextBox 8" id="8"/>
          <p:cNvSpPr txBox="true"/>
          <p:nvPr/>
        </p:nvSpPr>
        <p:spPr>
          <a:xfrm rot="0">
            <a:off x="819150" y="3940175"/>
            <a:ext cx="8324850" cy="2597149"/>
          </a:xfrm>
          <a:prstGeom prst="rect">
            <a:avLst/>
          </a:prstGeom>
        </p:spPr>
        <p:txBody>
          <a:bodyPr anchor="t" rtlCol="false" tIns="0" lIns="0" bIns="0" rIns="0">
            <a:spAutoFit/>
          </a:bodyPr>
          <a:lstStyle/>
          <a:p>
            <a:pPr algn="l" marL="0" indent="0" lvl="0">
              <a:lnSpc>
                <a:spcPts val="9999"/>
              </a:lnSpc>
              <a:spcBef>
                <a:spcPct val="0"/>
              </a:spcBef>
            </a:pPr>
            <a:r>
              <a:rPr lang="en-US" b="true" sz="9999" spc="-199">
                <a:solidFill>
                  <a:srgbClr val="FFFFFF"/>
                </a:solidFill>
                <a:latin typeface="TT Ramillas Bold"/>
                <a:ea typeface="TT Ramillas Bold"/>
                <a:cs typeface="TT Ramillas Bold"/>
                <a:sym typeface="TT Ramillas Bold"/>
              </a:rPr>
              <a:t>Embrace the Future</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p:cSld>
    <p:bg>
      <p:bgPr>
        <a:solidFill>
          <a:srgbClr val="000014"/>
        </a:solidFill>
      </p:bgPr>
    </p:bg>
    <p:spTree>
      <p:nvGrpSpPr>
        <p:cNvPr id="1" name=""/>
        <p:cNvGrpSpPr/>
        <p:nvPr/>
      </p:nvGrpSpPr>
      <p:grpSpPr>
        <a:xfrm>
          <a:off x="0" y="0"/>
          <a:ext cx="0" cy="0"/>
          <a:chOff x="0" y="0"/>
          <a:chExt cx="0" cy="0"/>
        </a:xfrm>
      </p:grpSpPr>
      <p:sp>
        <p:nvSpPr>
          <p:cNvPr name="TextBox 2" id="2"/>
          <p:cNvSpPr txBox="true"/>
          <p:nvPr/>
        </p:nvSpPr>
        <p:spPr>
          <a:xfrm rot="0">
            <a:off x="1150878" y="3676575"/>
            <a:ext cx="16108422" cy="3270249"/>
          </a:xfrm>
          <a:prstGeom prst="rect">
            <a:avLst/>
          </a:prstGeom>
        </p:spPr>
        <p:txBody>
          <a:bodyPr anchor="t" rtlCol="false" tIns="0" lIns="0" bIns="0" rIns="0">
            <a:spAutoFit/>
          </a:bodyPr>
          <a:lstStyle/>
          <a:p>
            <a:pPr algn="ctr">
              <a:lnSpc>
                <a:spcPts val="8750"/>
              </a:lnSpc>
            </a:pPr>
            <a:r>
              <a:rPr lang="en-US" sz="6250">
                <a:solidFill>
                  <a:srgbClr val="FFFFFF"/>
                </a:solidFill>
                <a:latin typeface="Grand Hotel"/>
                <a:ea typeface="Grand Hotel"/>
                <a:cs typeface="Grand Hotel"/>
                <a:sym typeface="Grand Hotel"/>
              </a:rPr>
              <a:t>“Two German pioneers </a:t>
            </a:r>
            <a:r>
              <a:rPr lang="en-US" sz="6250">
                <a:solidFill>
                  <a:srgbClr val="FFFFFF"/>
                </a:solidFill>
                <a:latin typeface="Grand Hotel"/>
                <a:ea typeface="Grand Hotel"/>
                <a:cs typeface="Grand Hotel"/>
                <a:sym typeface="Grand Hotel"/>
              </a:rPr>
              <a:t>dared to imagine the world from above long before the world was ready. Vision doesn’t always win in court, but it never dies in history.”</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p:cSld>
    <p:bg>
      <p:bgPr>
        <a:solidFill>
          <a:srgbClr val="000014"/>
        </a:solidFill>
      </p:bgPr>
    </p:bg>
    <p:spTree>
      <p:nvGrpSpPr>
        <p:cNvPr id="1" name=""/>
        <p:cNvGrpSpPr/>
        <p:nvPr/>
      </p:nvGrpSpPr>
      <p:grpSpPr>
        <a:xfrm>
          <a:off x="0" y="0"/>
          <a:ext cx="0" cy="0"/>
          <a:chOff x="0" y="0"/>
          <a:chExt cx="0" cy="0"/>
        </a:xfrm>
      </p:grpSpPr>
      <p:sp>
        <p:nvSpPr>
          <p:cNvPr name="AutoShape 2" id="2"/>
          <p:cNvSpPr/>
          <p:nvPr/>
        </p:nvSpPr>
        <p:spPr>
          <a:xfrm>
            <a:off x="990600" y="4998156"/>
            <a:ext cx="18432833" cy="0"/>
          </a:xfrm>
          <a:prstGeom prst="line">
            <a:avLst/>
          </a:prstGeom>
          <a:ln cap="flat" w="19050">
            <a:solidFill>
              <a:srgbClr val="F3F3F3"/>
            </a:solidFill>
            <a:prstDash val="solid"/>
            <a:headEnd type="none" len="sm" w="sm"/>
            <a:tailEnd type="none" len="sm" w="sm"/>
          </a:ln>
        </p:spPr>
      </p:sp>
      <p:grpSp>
        <p:nvGrpSpPr>
          <p:cNvPr name="Group 3" id="3"/>
          <p:cNvGrpSpPr/>
          <p:nvPr/>
        </p:nvGrpSpPr>
        <p:grpSpPr>
          <a:xfrm rot="0">
            <a:off x="666750" y="4836231"/>
            <a:ext cx="323850" cy="32385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3F3"/>
            </a:solidFill>
          </p:spPr>
        </p:sp>
      </p:grpSp>
      <p:grpSp>
        <p:nvGrpSpPr>
          <p:cNvPr name="Group 5" id="5"/>
          <p:cNvGrpSpPr/>
          <p:nvPr/>
        </p:nvGrpSpPr>
        <p:grpSpPr>
          <a:xfrm rot="0">
            <a:off x="4981575" y="4836231"/>
            <a:ext cx="323850" cy="32385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3F3"/>
            </a:solidFill>
          </p:spPr>
        </p:sp>
      </p:grpSp>
      <p:grpSp>
        <p:nvGrpSpPr>
          <p:cNvPr name="Group 7" id="7"/>
          <p:cNvGrpSpPr/>
          <p:nvPr/>
        </p:nvGrpSpPr>
        <p:grpSpPr>
          <a:xfrm rot="0">
            <a:off x="9296400" y="4845756"/>
            <a:ext cx="323850" cy="32385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3F3"/>
            </a:solidFill>
          </p:spPr>
        </p:sp>
      </p:grpSp>
      <p:grpSp>
        <p:nvGrpSpPr>
          <p:cNvPr name="Group 9" id="9"/>
          <p:cNvGrpSpPr/>
          <p:nvPr/>
        </p:nvGrpSpPr>
        <p:grpSpPr>
          <a:xfrm rot="0">
            <a:off x="13306425" y="4845756"/>
            <a:ext cx="323850" cy="32385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3F3"/>
            </a:solidFill>
          </p:spPr>
        </p:sp>
      </p:grpSp>
      <p:sp>
        <p:nvSpPr>
          <p:cNvPr name="TextBox 11" id="11"/>
          <p:cNvSpPr txBox="true"/>
          <p:nvPr/>
        </p:nvSpPr>
        <p:spPr>
          <a:xfrm rot="0">
            <a:off x="666750" y="857250"/>
            <a:ext cx="15821025" cy="1330324"/>
          </a:xfrm>
          <a:prstGeom prst="rect">
            <a:avLst/>
          </a:prstGeom>
        </p:spPr>
        <p:txBody>
          <a:bodyPr anchor="t" rtlCol="false" tIns="0" lIns="0" bIns="0" rIns="0">
            <a:spAutoFit/>
          </a:bodyPr>
          <a:lstStyle/>
          <a:p>
            <a:pPr algn="l" marL="0" indent="0" lvl="0">
              <a:lnSpc>
                <a:spcPts val="9999"/>
              </a:lnSpc>
              <a:spcBef>
                <a:spcPct val="0"/>
              </a:spcBef>
            </a:pPr>
            <a:r>
              <a:rPr lang="en-US" sz="9999" spc="-199" strike="noStrike" u="none">
                <a:solidFill>
                  <a:srgbClr val="FFFFFF"/>
                </a:solidFill>
                <a:latin typeface="TT Ramillas"/>
                <a:ea typeface="TT Ramillas"/>
                <a:cs typeface="TT Ramillas"/>
                <a:sym typeface="TT Ramillas"/>
              </a:rPr>
              <a:t>Timeline Overview</a:t>
            </a:r>
          </a:p>
        </p:txBody>
      </p:sp>
      <p:sp>
        <p:nvSpPr>
          <p:cNvPr name="TextBox 12" id="12"/>
          <p:cNvSpPr txBox="true"/>
          <p:nvPr/>
        </p:nvSpPr>
        <p:spPr>
          <a:xfrm rot="0">
            <a:off x="666750" y="3857625"/>
            <a:ext cx="2876550" cy="380999"/>
          </a:xfrm>
          <a:prstGeom prst="rect">
            <a:avLst/>
          </a:prstGeom>
        </p:spPr>
        <p:txBody>
          <a:bodyPr anchor="t" rtlCol="false" tIns="0" lIns="0" bIns="0" rIns="0">
            <a:spAutoFit/>
          </a:bodyPr>
          <a:lstStyle/>
          <a:p>
            <a:pPr algn="l" marL="0" indent="0" lvl="0">
              <a:lnSpc>
                <a:spcPts val="2999"/>
              </a:lnSpc>
              <a:spcBef>
                <a:spcPct val="0"/>
              </a:spcBef>
            </a:pPr>
            <a:r>
              <a:rPr lang="en-US" sz="2999" spc="-59" strike="noStrike" u="none">
                <a:solidFill>
                  <a:srgbClr val="FFFFFF"/>
                </a:solidFill>
                <a:latin typeface="TT Ramillas"/>
                <a:ea typeface="TT Ramillas"/>
                <a:cs typeface="TT Ramillas"/>
                <a:sym typeface="TT Ramillas"/>
              </a:rPr>
              <a:t>Terravision</a:t>
            </a:r>
          </a:p>
        </p:txBody>
      </p:sp>
      <p:sp>
        <p:nvSpPr>
          <p:cNvPr name="TextBox 13" id="13"/>
          <p:cNvSpPr txBox="true"/>
          <p:nvPr/>
        </p:nvSpPr>
        <p:spPr>
          <a:xfrm rot="0">
            <a:off x="666750" y="5712531"/>
            <a:ext cx="2876550" cy="1851660"/>
          </a:xfrm>
          <a:prstGeom prst="rect">
            <a:avLst/>
          </a:prstGeom>
        </p:spPr>
        <p:txBody>
          <a:bodyPr anchor="t" rtlCol="false" tIns="0" lIns="0" bIns="0" rIns="0">
            <a:spAutoFit/>
          </a:bodyPr>
          <a:lstStyle/>
          <a:p>
            <a:pPr algn="l" marL="0" indent="0" lvl="0">
              <a:lnSpc>
                <a:spcPts val="2940"/>
              </a:lnSpc>
              <a:spcBef>
                <a:spcPct val="0"/>
              </a:spcBef>
            </a:pPr>
            <a:r>
              <a:rPr lang="en-US" sz="2100" strike="noStrike" u="none">
                <a:solidFill>
                  <a:srgbClr val="FFFFFF"/>
                </a:solidFill>
                <a:latin typeface="TT Interphases"/>
                <a:ea typeface="TT Interphases"/>
                <a:cs typeface="TT Interphases"/>
                <a:sym typeface="TT Interphases"/>
              </a:rPr>
              <a:t>Launched in 1993, Terravision introduced innovative 3D visualization of Earth’s surface.</a:t>
            </a:r>
          </a:p>
        </p:txBody>
      </p:sp>
      <p:sp>
        <p:nvSpPr>
          <p:cNvPr name="TextBox 14" id="14"/>
          <p:cNvSpPr txBox="true"/>
          <p:nvPr/>
        </p:nvSpPr>
        <p:spPr>
          <a:xfrm rot="0">
            <a:off x="4981575" y="3857625"/>
            <a:ext cx="2876550" cy="380999"/>
          </a:xfrm>
          <a:prstGeom prst="rect">
            <a:avLst/>
          </a:prstGeom>
        </p:spPr>
        <p:txBody>
          <a:bodyPr anchor="t" rtlCol="false" tIns="0" lIns="0" bIns="0" rIns="0">
            <a:spAutoFit/>
          </a:bodyPr>
          <a:lstStyle/>
          <a:p>
            <a:pPr algn="l" marL="0" indent="0" lvl="0">
              <a:lnSpc>
                <a:spcPts val="2999"/>
              </a:lnSpc>
              <a:spcBef>
                <a:spcPct val="0"/>
              </a:spcBef>
            </a:pPr>
            <a:r>
              <a:rPr lang="en-US" sz="2999" spc="-59" strike="noStrike" u="none">
                <a:solidFill>
                  <a:srgbClr val="FFFFFF"/>
                </a:solidFill>
                <a:latin typeface="TT Ramillas"/>
                <a:ea typeface="TT Ramillas"/>
                <a:cs typeface="TT Ramillas"/>
                <a:sym typeface="TT Ramillas"/>
              </a:rPr>
              <a:t>Keyhole</a:t>
            </a:r>
          </a:p>
        </p:txBody>
      </p:sp>
      <p:sp>
        <p:nvSpPr>
          <p:cNvPr name="TextBox 15" id="15"/>
          <p:cNvSpPr txBox="true"/>
          <p:nvPr/>
        </p:nvSpPr>
        <p:spPr>
          <a:xfrm rot="0">
            <a:off x="5022625" y="5712531"/>
            <a:ext cx="2835500" cy="1480185"/>
          </a:xfrm>
          <a:prstGeom prst="rect">
            <a:avLst/>
          </a:prstGeom>
        </p:spPr>
        <p:txBody>
          <a:bodyPr anchor="t" rtlCol="false" tIns="0" lIns="0" bIns="0" rIns="0">
            <a:spAutoFit/>
          </a:bodyPr>
          <a:lstStyle/>
          <a:p>
            <a:pPr algn="l" marL="0" indent="0" lvl="0">
              <a:lnSpc>
                <a:spcPts val="2940"/>
              </a:lnSpc>
              <a:spcBef>
                <a:spcPct val="0"/>
              </a:spcBef>
            </a:pPr>
            <a:r>
              <a:rPr lang="en-US" sz="2100" strike="noStrike" u="none">
                <a:solidFill>
                  <a:srgbClr val="FFFFFF"/>
                </a:solidFill>
                <a:latin typeface="TT Interphases"/>
                <a:ea typeface="TT Interphases"/>
                <a:cs typeface="TT Interphases"/>
                <a:sym typeface="TT Interphases"/>
              </a:rPr>
              <a:t>Keyhole, established in 1999, enhanced satellite imagery for dynamic mapping experiences.</a:t>
            </a:r>
          </a:p>
        </p:txBody>
      </p:sp>
      <p:sp>
        <p:nvSpPr>
          <p:cNvPr name="TextBox 16" id="16"/>
          <p:cNvSpPr txBox="true"/>
          <p:nvPr/>
        </p:nvSpPr>
        <p:spPr>
          <a:xfrm rot="0">
            <a:off x="9296400" y="3857625"/>
            <a:ext cx="2876550" cy="380999"/>
          </a:xfrm>
          <a:prstGeom prst="rect">
            <a:avLst/>
          </a:prstGeom>
        </p:spPr>
        <p:txBody>
          <a:bodyPr anchor="t" rtlCol="false" tIns="0" lIns="0" bIns="0" rIns="0">
            <a:spAutoFit/>
          </a:bodyPr>
          <a:lstStyle/>
          <a:p>
            <a:pPr algn="l" marL="0" indent="0" lvl="0">
              <a:lnSpc>
                <a:spcPts val="2999"/>
              </a:lnSpc>
              <a:spcBef>
                <a:spcPct val="0"/>
              </a:spcBef>
            </a:pPr>
            <a:r>
              <a:rPr lang="en-US" sz="2999" spc="-59" strike="noStrike" u="none">
                <a:solidFill>
                  <a:srgbClr val="FFFFFF"/>
                </a:solidFill>
                <a:latin typeface="TT Ramillas"/>
                <a:ea typeface="TT Ramillas"/>
                <a:cs typeface="TT Ramillas"/>
                <a:sym typeface="TT Ramillas"/>
              </a:rPr>
              <a:t>Google Earth</a:t>
            </a:r>
          </a:p>
        </p:txBody>
      </p:sp>
      <p:sp>
        <p:nvSpPr>
          <p:cNvPr name="TextBox 17" id="17"/>
          <p:cNvSpPr txBox="true"/>
          <p:nvPr/>
        </p:nvSpPr>
        <p:spPr>
          <a:xfrm rot="0">
            <a:off x="13306425" y="3486150"/>
            <a:ext cx="2876550" cy="752474"/>
          </a:xfrm>
          <a:prstGeom prst="rect">
            <a:avLst/>
          </a:prstGeom>
        </p:spPr>
        <p:txBody>
          <a:bodyPr anchor="t" rtlCol="false" tIns="0" lIns="0" bIns="0" rIns="0">
            <a:spAutoFit/>
          </a:bodyPr>
          <a:lstStyle/>
          <a:p>
            <a:pPr algn="l" marL="0" indent="0" lvl="0">
              <a:lnSpc>
                <a:spcPts val="2999"/>
              </a:lnSpc>
              <a:spcBef>
                <a:spcPct val="0"/>
              </a:spcBef>
            </a:pPr>
            <a:r>
              <a:rPr lang="en-US" sz="2999" spc="-59" strike="noStrike" u="none">
                <a:solidFill>
                  <a:srgbClr val="FFFFFF"/>
                </a:solidFill>
                <a:latin typeface="TT Ramillas"/>
                <a:ea typeface="TT Ramillas"/>
                <a:cs typeface="TT Ramillas"/>
                <a:sym typeface="TT Ramillas"/>
              </a:rPr>
              <a:t>Modern Mapping</a:t>
            </a:r>
          </a:p>
        </p:txBody>
      </p:sp>
      <p:sp>
        <p:nvSpPr>
          <p:cNvPr name="TextBox 18" id="18"/>
          <p:cNvSpPr txBox="true"/>
          <p:nvPr/>
        </p:nvSpPr>
        <p:spPr>
          <a:xfrm rot="0">
            <a:off x="9334500" y="5712531"/>
            <a:ext cx="2838450" cy="1851660"/>
          </a:xfrm>
          <a:prstGeom prst="rect">
            <a:avLst/>
          </a:prstGeom>
        </p:spPr>
        <p:txBody>
          <a:bodyPr anchor="t" rtlCol="false" tIns="0" lIns="0" bIns="0" rIns="0">
            <a:spAutoFit/>
          </a:bodyPr>
          <a:lstStyle/>
          <a:p>
            <a:pPr algn="l" marL="0" indent="0" lvl="0">
              <a:lnSpc>
                <a:spcPts val="2940"/>
              </a:lnSpc>
              <a:spcBef>
                <a:spcPct val="0"/>
              </a:spcBef>
            </a:pPr>
            <a:r>
              <a:rPr lang="en-US" sz="2100" strike="noStrike" u="none">
                <a:solidFill>
                  <a:srgbClr val="FFFFFF"/>
                </a:solidFill>
                <a:latin typeface="TT Interphases"/>
                <a:ea typeface="TT Interphases"/>
                <a:cs typeface="TT Interphases"/>
                <a:sym typeface="TT Interphases"/>
              </a:rPr>
              <a:t>Google Earth, released in 2005, revolutionized geospatial technology with user-friendly navigation.</a:t>
            </a:r>
          </a:p>
        </p:txBody>
      </p:sp>
      <p:sp>
        <p:nvSpPr>
          <p:cNvPr name="TextBox 19" id="19"/>
          <p:cNvSpPr txBox="true"/>
          <p:nvPr/>
        </p:nvSpPr>
        <p:spPr>
          <a:xfrm rot="0">
            <a:off x="13344525" y="5712531"/>
            <a:ext cx="2838450" cy="1851660"/>
          </a:xfrm>
          <a:prstGeom prst="rect">
            <a:avLst/>
          </a:prstGeom>
        </p:spPr>
        <p:txBody>
          <a:bodyPr anchor="t" rtlCol="false" tIns="0" lIns="0" bIns="0" rIns="0">
            <a:spAutoFit/>
          </a:bodyPr>
          <a:lstStyle/>
          <a:p>
            <a:pPr algn="l" marL="0" indent="0" lvl="0">
              <a:lnSpc>
                <a:spcPts val="2940"/>
              </a:lnSpc>
              <a:spcBef>
                <a:spcPct val="0"/>
              </a:spcBef>
            </a:pPr>
            <a:r>
              <a:rPr lang="en-US" sz="2100" strike="noStrike" u="none">
                <a:solidFill>
                  <a:srgbClr val="FFFFFF"/>
                </a:solidFill>
                <a:latin typeface="TT Interphases"/>
                <a:ea typeface="TT Interphases"/>
                <a:cs typeface="TT Interphases"/>
                <a:sym typeface="TT Interphases"/>
              </a:rPr>
              <a:t>The evolution of digital mapping continues to shape our understanding of geography.</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8324850" cy="8953500"/>
            <a:chOff x="0" y="0"/>
            <a:chExt cx="1289737" cy="1387131"/>
          </a:xfrm>
        </p:grpSpPr>
        <p:sp>
          <p:nvSpPr>
            <p:cNvPr name="Freeform 3" id="3"/>
            <p:cNvSpPr/>
            <p:nvPr/>
          </p:nvSpPr>
          <p:spPr>
            <a:xfrm flipH="false" flipV="false" rot="0">
              <a:off x="0" y="0"/>
              <a:ext cx="1289737" cy="1387131"/>
            </a:xfrm>
            <a:custGeom>
              <a:avLst/>
              <a:gdLst/>
              <a:ahLst/>
              <a:cxnLst/>
              <a:rect r="r" b="b" t="t" l="l"/>
              <a:pathLst>
                <a:path h="1387131" w="1289737">
                  <a:moveTo>
                    <a:pt x="0" y="0"/>
                  </a:moveTo>
                  <a:lnTo>
                    <a:pt x="1289737" y="0"/>
                  </a:lnTo>
                  <a:lnTo>
                    <a:pt x="1289737" y="1387131"/>
                  </a:lnTo>
                  <a:lnTo>
                    <a:pt x="0" y="1387131"/>
                  </a:lnTo>
                  <a:close/>
                </a:path>
              </a:pathLst>
            </a:custGeom>
            <a:blipFill>
              <a:blip r:embed="rId2"/>
              <a:stretch>
                <a:fillRect l="0" t="-16571" r="0" b="-16571"/>
              </a:stretch>
            </a:blipFill>
          </p:spPr>
        </p:sp>
      </p:grpSp>
      <p:sp>
        <p:nvSpPr>
          <p:cNvPr name="TextBox 4" id="4"/>
          <p:cNvSpPr txBox="true"/>
          <p:nvPr/>
        </p:nvSpPr>
        <p:spPr>
          <a:xfrm rot="0">
            <a:off x="10734675" y="7023101"/>
            <a:ext cx="6886575" cy="2597149"/>
          </a:xfrm>
          <a:prstGeom prst="rect">
            <a:avLst/>
          </a:prstGeom>
        </p:spPr>
        <p:txBody>
          <a:bodyPr anchor="t" rtlCol="false" tIns="0" lIns="0" bIns="0" rIns="0">
            <a:spAutoFit/>
          </a:bodyPr>
          <a:lstStyle/>
          <a:p>
            <a:pPr algn="l" marL="0" indent="0" lvl="0">
              <a:lnSpc>
                <a:spcPts val="9999"/>
              </a:lnSpc>
              <a:spcBef>
                <a:spcPct val="0"/>
              </a:spcBef>
            </a:pPr>
            <a:r>
              <a:rPr lang="en-US" sz="9999" spc="-199" strike="noStrike" u="none">
                <a:solidFill>
                  <a:srgbClr val="FFFFFF"/>
                </a:solidFill>
                <a:latin typeface="TT Ramillas"/>
                <a:ea typeface="TT Ramillas"/>
                <a:cs typeface="TT Ramillas"/>
                <a:sym typeface="TT Ramillas"/>
              </a:rPr>
              <a:t>Terravision Breakdown</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sp>
        <p:nvSpPr>
          <p:cNvPr name="Freeform 2" id="2"/>
          <p:cNvSpPr/>
          <p:nvPr/>
        </p:nvSpPr>
        <p:spPr>
          <a:xfrm flipH="false" flipV="false" rot="0">
            <a:off x="829696" y="892342"/>
            <a:ext cx="16628608" cy="8365958"/>
          </a:xfrm>
          <a:custGeom>
            <a:avLst/>
            <a:gdLst/>
            <a:ahLst/>
            <a:cxnLst/>
            <a:rect r="r" b="b" t="t" l="l"/>
            <a:pathLst>
              <a:path h="8365958" w="16628608">
                <a:moveTo>
                  <a:pt x="0" y="0"/>
                </a:moveTo>
                <a:lnTo>
                  <a:pt x="16628608" y="0"/>
                </a:lnTo>
                <a:lnTo>
                  <a:pt x="16628608" y="8365958"/>
                </a:lnTo>
                <a:lnTo>
                  <a:pt x="0" y="8365958"/>
                </a:lnTo>
                <a:lnTo>
                  <a:pt x="0" y="0"/>
                </a:lnTo>
                <a:close/>
              </a:path>
            </a:pathLst>
          </a:custGeom>
          <a:blipFill>
            <a:blip r:embed="rId2"/>
            <a:stretch>
              <a:fillRect l="-647" t="-12" r="0" b="-12"/>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sp>
        <p:nvSpPr>
          <p:cNvPr name="Freeform 2" id="2"/>
          <p:cNvSpPr/>
          <p:nvPr/>
        </p:nvSpPr>
        <p:spPr>
          <a:xfrm flipH="false" flipV="false" rot="0">
            <a:off x="2289811" y="1293731"/>
            <a:ext cx="13708378" cy="7699539"/>
          </a:xfrm>
          <a:custGeom>
            <a:avLst/>
            <a:gdLst/>
            <a:ahLst/>
            <a:cxnLst/>
            <a:rect r="r" b="b" t="t" l="l"/>
            <a:pathLst>
              <a:path h="7699539" w="13708378">
                <a:moveTo>
                  <a:pt x="0" y="0"/>
                </a:moveTo>
                <a:lnTo>
                  <a:pt x="13708378" y="0"/>
                </a:lnTo>
                <a:lnTo>
                  <a:pt x="13708378" y="7699538"/>
                </a:lnTo>
                <a:lnTo>
                  <a:pt x="0" y="7699538"/>
                </a:lnTo>
                <a:lnTo>
                  <a:pt x="0" y="0"/>
                </a:lnTo>
                <a:close/>
              </a:path>
            </a:pathLst>
          </a:custGeom>
          <a:blipFill>
            <a:blip r:embed="rId2"/>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grpSp>
        <p:nvGrpSpPr>
          <p:cNvPr name="Group 2" id="2"/>
          <p:cNvGrpSpPr/>
          <p:nvPr/>
        </p:nvGrpSpPr>
        <p:grpSpPr>
          <a:xfrm rot="0">
            <a:off x="1392186" y="380469"/>
            <a:ext cx="15503628" cy="6695645"/>
            <a:chOff x="0" y="0"/>
            <a:chExt cx="3211874" cy="1387131"/>
          </a:xfrm>
        </p:grpSpPr>
        <p:sp>
          <p:nvSpPr>
            <p:cNvPr name="Freeform 3" id="3"/>
            <p:cNvSpPr/>
            <p:nvPr/>
          </p:nvSpPr>
          <p:spPr>
            <a:xfrm flipH="false" flipV="false" rot="0">
              <a:off x="0" y="0"/>
              <a:ext cx="3211874" cy="1387131"/>
            </a:xfrm>
            <a:custGeom>
              <a:avLst/>
              <a:gdLst/>
              <a:ahLst/>
              <a:cxnLst/>
              <a:rect r="r" b="b" t="t" l="l"/>
              <a:pathLst>
                <a:path h="1387131" w="3211874">
                  <a:moveTo>
                    <a:pt x="0" y="0"/>
                  </a:moveTo>
                  <a:lnTo>
                    <a:pt x="3211874" y="0"/>
                  </a:lnTo>
                  <a:lnTo>
                    <a:pt x="3211874" y="1387131"/>
                  </a:lnTo>
                  <a:lnTo>
                    <a:pt x="0" y="1387131"/>
                  </a:lnTo>
                  <a:close/>
                </a:path>
              </a:pathLst>
            </a:custGeom>
            <a:blipFill>
              <a:blip r:embed="rId2"/>
              <a:stretch>
                <a:fillRect l="0" t="-319" r="0" b="-319"/>
              </a:stretch>
            </a:blipFill>
          </p:spPr>
        </p:sp>
      </p:grpSp>
      <p:sp>
        <p:nvSpPr>
          <p:cNvPr name="TextBox 4" id="4"/>
          <p:cNvSpPr txBox="true"/>
          <p:nvPr/>
        </p:nvSpPr>
        <p:spPr>
          <a:xfrm rot="0">
            <a:off x="1630933" y="7552895"/>
            <a:ext cx="6886575" cy="2597149"/>
          </a:xfrm>
          <a:prstGeom prst="rect">
            <a:avLst/>
          </a:prstGeom>
        </p:spPr>
        <p:txBody>
          <a:bodyPr anchor="t" rtlCol="false" tIns="0" lIns="0" bIns="0" rIns="0">
            <a:spAutoFit/>
          </a:bodyPr>
          <a:lstStyle/>
          <a:p>
            <a:pPr algn="l" marL="0" indent="0" lvl="0">
              <a:lnSpc>
                <a:spcPts val="9999"/>
              </a:lnSpc>
            </a:pPr>
            <a:r>
              <a:rPr lang="en-US" sz="9999" spc="-199" u="none">
                <a:solidFill>
                  <a:srgbClr val="FFFFFF"/>
                </a:solidFill>
                <a:latin typeface="TT Ramillas"/>
                <a:ea typeface="TT Ramillas"/>
                <a:cs typeface="TT Ramillas"/>
                <a:sym typeface="TT Ramillas"/>
              </a:rPr>
              <a:t>3D Rendering</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2381755"/>
            <a:ext cx="11301259" cy="5523490"/>
          </a:xfrm>
          <a:custGeom>
            <a:avLst/>
            <a:gdLst/>
            <a:ahLst/>
            <a:cxnLst/>
            <a:rect r="r" b="b" t="t" l="l"/>
            <a:pathLst>
              <a:path h="5523490" w="11301259">
                <a:moveTo>
                  <a:pt x="0" y="0"/>
                </a:moveTo>
                <a:lnTo>
                  <a:pt x="11301258" y="0"/>
                </a:lnTo>
                <a:lnTo>
                  <a:pt x="11301258" y="5523490"/>
                </a:lnTo>
                <a:lnTo>
                  <a:pt x="0" y="5523490"/>
                </a:lnTo>
                <a:lnTo>
                  <a:pt x="0" y="0"/>
                </a:lnTo>
                <a:close/>
              </a:path>
            </a:pathLst>
          </a:custGeom>
          <a:blipFill>
            <a:blip r:embed="rId2"/>
            <a:stretch>
              <a:fillRect l="0" t="0" r="0" b="0"/>
            </a:stretch>
          </a:blipFill>
        </p:spPr>
      </p:sp>
      <p:sp>
        <p:nvSpPr>
          <p:cNvPr name="TextBox 3" id="3"/>
          <p:cNvSpPr txBox="true"/>
          <p:nvPr/>
        </p:nvSpPr>
        <p:spPr>
          <a:xfrm rot="0">
            <a:off x="447638" y="448485"/>
            <a:ext cx="17469777" cy="1106509"/>
          </a:xfrm>
          <a:prstGeom prst="rect">
            <a:avLst/>
          </a:prstGeom>
        </p:spPr>
        <p:txBody>
          <a:bodyPr anchor="t" rtlCol="false" tIns="0" lIns="0" bIns="0" rIns="0">
            <a:spAutoFit/>
          </a:bodyPr>
          <a:lstStyle/>
          <a:p>
            <a:pPr algn="l" marL="0" indent="0" lvl="0">
              <a:lnSpc>
                <a:spcPts val="8340"/>
              </a:lnSpc>
              <a:spcBef>
                <a:spcPct val="0"/>
              </a:spcBef>
            </a:pPr>
            <a:r>
              <a:rPr lang="en-US" sz="8340" spc="-166">
                <a:solidFill>
                  <a:srgbClr val="FFFFFF"/>
                </a:solidFill>
                <a:latin typeface="TT Ramillas"/>
                <a:ea typeface="TT Ramillas"/>
                <a:cs typeface="TT Ramillas"/>
                <a:sym typeface="TT Ramillas"/>
              </a:rPr>
              <a:t>hi</a:t>
            </a:r>
            <a:r>
              <a:rPr lang="en-US" sz="8340" spc="-166" strike="noStrike" u="none">
                <a:solidFill>
                  <a:srgbClr val="FFFFFF"/>
                </a:solidFill>
                <a:latin typeface="TT Ramillas"/>
                <a:ea typeface="TT Ramillas"/>
                <a:cs typeface="TT Ramillas"/>
                <a:sym typeface="TT Ramillas"/>
              </a:rPr>
              <a:t>er</a:t>
            </a:r>
            <a:r>
              <a:rPr lang="en-US" sz="8340" spc="-166" strike="noStrike" u="none">
                <a:solidFill>
                  <a:srgbClr val="FFFFFF"/>
                </a:solidFill>
                <a:latin typeface="TT Ramillas"/>
                <a:ea typeface="TT Ramillas"/>
                <a:cs typeface="TT Ramillas"/>
                <a:sym typeface="TT Ramillas"/>
              </a:rPr>
              <a:t>a</a:t>
            </a:r>
            <a:r>
              <a:rPr lang="en-US" sz="8340" spc="-166" strike="noStrike" u="none">
                <a:solidFill>
                  <a:srgbClr val="FFFFFF"/>
                </a:solidFill>
                <a:latin typeface="TT Ramillas"/>
                <a:ea typeface="TT Ramillas"/>
                <a:cs typeface="TT Ramillas"/>
                <a:sym typeface="TT Ramillas"/>
              </a:rPr>
              <a:t>r</a:t>
            </a:r>
            <a:r>
              <a:rPr lang="en-US" sz="8340" spc="-166" strike="noStrike" u="none">
                <a:solidFill>
                  <a:srgbClr val="FFFFFF"/>
                </a:solidFill>
                <a:latin typeface="TT Ramillas"/>
                <a:ea typeface="TT Ramillas"/>
                <a:cs typeface="TT Ramillas"/>
                <a:sym typeface="TT Ramillas"/>
              </a:rPr>
              <a:t>chic</a:t>
            </a:r>
            <a:r>
              <a:rPr lang="en-US" sz="8340" spc="-166" strike="noStrike" u="none">
                <a:solidFill>
                  <a:srgbClr val="FFFFFF"/>
                </a:solidFill>
                <a:latin typeface="TT Ramillas"/>
                <a:ea typeface="TT Ramillas"/>
                <a:cs typeface="TT Ramillas"/>
                <a:sym typeface="TT Ramillas"/>
              </a:rPr>
              <a:t>a</a:t>
            </a:r>
            <a:r>
              <a:rPr lang="en-US" sz="8340" spc="-166" strike="noStrike" u="none">
                <a:solidFill>
                  <a:srgbClr val="FFFFFF"/>
                </a:solidFill>
                <a:latin typeface="TT Ramillas"/>
                <a:ea typeface="TT Ramillas"/>
                <a:cs typeface="TT Ramillas"/>
                <a:sym typeface="TT Ramillas"/>
              </a:rPr>
              <a:t>l</a:t>
            </a:r>
            <a:r>
              <a:rPr lang="en-US" sz="8340" spc="-166" strike="noStrike" u="none">
                <a:solidFill>
                  <a:srgbClr val="FFFFFF"/>
                </a:solidFill>
                <a:latin typeface="TT Ramillas"/>
                <a:ea typeface="TT Ramillas"/>
                <a:cs typeface="TT Ramillas"/>
                <a:sym typeface="TT Ramillas"/>
              </a:rPr>
              <a:t> </a:t>
            </a:r>
            <a:r>
              <a:rPr lang="en-US" sz="8340" spc="-166" strike="noStrike" u="none">
                <a:solidFill>
                  <a:srgbClr val="FFFFFF"/>
                </a:solidFill>
                <a:latin typeface="TT Ramillas"/>
                <a:ea typeface="TT Ramillas"/>
                <a:cs typeface="TT Ramillas"/>
                <a:sym typeface="TT Ramillas"/>
              </a:rPr>
              <a:t>quad-T</a:t>
            </a:r>
            <a:r>
              <a:rPr lang="en-US" sz="8340" spc="-166" strike="noStrike" u="none">
                <a:solidFill>
                  <a:srgbClr val="FFFFFF"/>
                </a:solidFill>
                <a:latin typeface="TT Ramillas"/>
                <a:ea typeface="TT Ramillas"/>
                <a:cs typeface="TT Ramillas"/>
                <a:sym typeface="TT Ramillas"/>
              </a:rPr>
              <a:t>re</a:t>
            </a:r>
            <a:r>
              <a:rPr lang="en-US" sz="8340" spc="-166" strike="noStrike" u="none">
                <a:solidFill>
                  <a:srgbClr val="FFFFFF"/>
                </a:solidFill>
                <a:latin typeface="TT Ramillas"/>
                <a:ea typeface="TT Ramillas"/>
                <a:cs typeface="TT Ramillas"/>
                <a:sym typeface="TT Ramillas"/>
              </a:rPr>
              <a:t>e </a:t>
            </a:r>
            <a:r>
              <a:rPr lang="en-US" sz="8340" spc="-166" strike="noStrike" u="none">
                <a:solidFill>
                  <a:srgbClr val="FFFFFF"/>
                </a:solidFill>
                <a:latin typeface="TT Ramillas"/>
                <a:ea typeface="TT Ramillas"/>
                <a:cs typeface="TT Ramillas"/>
                <a:sym typeface="TT Ramillas"/>
              </a:rPr>
              <a:t>d</a:t>
            </a:r>
            <a:r>
              <a:rPr lang="en-US" sz="8340" spc="-166" strike="noStrike" u="none">
                <a:solidFill>
                  <a:srgbClr val="FFFFFF"/>
                </a:solidFill>
                <a:latin typeface="TT Ramillas"/>
                <a:ea typeface="TT Ramillas"/>
                <a:cs typeface="TT Ramillas"/>
                <a:sym typeface="TT Ramillas"/>
              </a:rPr>
              <a:t>ata structure</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grpSp>
        <p:nvGrpSpPr>
          <p:cNvPr name="Group 2" id="2"/>
          <p:cNvGrpSpPr/>
          <p:nvPr/>
        </p:nvGrpSpPr>
        <p:grpSpPr>
          <a:xfrm rot="0">
            <a:off x="-19050" y="0"/>
            <a:ext cx="18288000" cy="10287000"/>
            <a:chOff x="0" y="0"/>
            <a:chExt cx="2729993" cy="1535621"/>
          </a:xfrm>
        </p:grpSpPr>
        <p:sp>
          <p:nvSpPr>
            <p:cNvPr name="Freeform 3" id="3"/>
            <p:cNvSpPr/>
            <p:nvPr/>
          </p:nvSpPr>
          <p:spPr>
            <a:xfrm flipH="false" flipV="false" rot="0">
              <a:off x="0" y="0"/>
              <a:ext cx="2729993" cy="1535621"/>
            </a:xfrm>
            <a:custGeom>
              <a:avLst/>
              <a:gdLst/>
              <a:ahLst/>
              <a:cxnLst/>
              <a:rect r="r" b="b" t="t" l="l"/>
              <a:pathLst>
                <a:path h="1535621" w="2729993">
                  <a:moveTo>
                    <a:pt x="0" y="0"/>
                  </a:moveTo>
                  <a:lnTo>
                    <a:pt x="2729993" y="0"/>
                  </a:lnTo>
                  <a:lnTo>
                    <a:pt x="2729993" y="1535621"/>
                  </a:lnTo>
                  <a:lnTo>
                    <a:pt x="0" y="1535621"/>
                  </a:lnTo>
                  <a:close/>
                </a:path>
              </a:pathLst>
            </a:custGeom>
            <a:blipFill>
              <a:blip r:embed="rId2"/>
              <a:stretch>
                <a:fillRect l="0" t="0" r="0" b="0"/>
              </a:stretch>
            </a:blipFill>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14"/>
        </a:solidFill>
      </p:bgPr>
    </p:bg>
    <p:spTree>
      <p:nvGrpSpPr>
        <p:cNvPr id="1" name=""/>
        <p:cNvGrpSpPr/>
        <p:nvPr/>
      </p:nvGrpSpPr>
      <p:grpSpPr>
        <a:xfrm>
          <a:off x="0" y="0"/>
          <a:ext cx="0" cy="0"/>
          <a:chOff x="0" y="0"/>
          <a:chExt cx="0" cy="0"/>
        </a:xfrm>
      </p:grpSpPr>
      <p:sp>
        <p:nvSpPr>
          <p:cNvPr name="Freeform 2" id="2"/>
          <p:cNvSpPr/>
          <p:nvPr/>
        </p:nvSpPr>
        <p:spPr>
          <a:xfrm flipH="false" flipV="false" rot="0">
            <a:off x="829696" y="892342"/>
            <a:ext cx="16628608" cy="8365958"/>
          </a:xfrm>
          <a:custGeom>
            <a:avLst/>
            <a:gdLst/>
            <a:ahLst/>
            <a:cxnLst/>
            <a:rect r="r" b="b" t="t" l="l"/>
            <a:pathLst>
              <a:path h="8365958" w="16628608">
                <a:moveTo>
                  <a:pt x="0" y="0"/>
                </a:moveTo>
                <a:lnTo>
                  <a:pt x="16628608" y="0"/>
                </a:lnTo>
                <a:lnTo>
                  <a:pt x="16628608" y="8365958"/>
                </a:lnTo>
                <a:lnTo>
                  <a:pt x="0" y="8365958"/>
                </a:lnTo>
                <a:lnTo>
                  <a:pt x="0" y="0"/>
                </a:lnTo>
                <a:close/>
              </a:path>
            </a:pathLst>
          </a:custGeom>
          <a:blipFill>
            <a:blip r:embed="rId2"/>
            <a:stretch>
              <a:fillRect l="-647" t="-12" r="0" b="-12"/>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BILLION</dc:description>
  <dc:identifier>DAG5LdIkZZM</dc:identifier>
  <dcterms:modified xsi:type="dcterms:W3CDTF">2011-08-01T06:04:30Z</dcterms:modified>
  <cp:revision>1</cp:revision>
  <dc:title>Presentation - BILLION</dc:title>
</cp:coreProperties>
</file>